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61" r:id="rId2"/>
    <p:sldId id="263" r:id="rId3"/>
    <p:sldId id="262" r:id="rId4"/>
    <p:sldId id="264" r:id="rId5"/>
    <p:sldId id="265" r:id="rId6"/>
    <p:sldId id="266" r:id="rId7"/>
    <p:sldId id="268" r:id="rId8"/>
    <p:sldId id="267" r:id="rId9"/>
  </p:sldIdLst>
  <p:sldSz cx="9144000" cy="5143500" type="screen16x9"/>
  <p:notesSz cx="6858000" cy="9144000"/>
  <p:defaultTextStyle>
    <a:lvl1pPr marL="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621" autoAdjust="0"/>
  </p:normalViewPr>
  <p:slideViewPr>
    <p:cSldViewPr>
      <p:cViewPr varScale="1">
        <p:scale>
          <a:sx n="106" d="100"/>
          <a:sy n="106" d="100"/>
        </p:scale>
        <p:origin x="-79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da-DK" sz="1200"/>
            </a:lvl1pPr>
            <a:extLst/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da-DK" sz="1200"/>
            </a:lvl1pPr>
            <a:extLst/>
          </a:lstStyle>
          <a:p>
            <a:fld id="{A8ADFD5B-A66C-449C-B6E8-FB716D07777D}" type="datetimeFigureOut">
              <a:rPr/>
              <a:pPr/>
              <a:t>30-06-2006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da-DK"/>
              <a:t>Klik for at redigere teksttypografi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da-DK" sz="1200"/>
            </a:lvl1pPr>
            <a:extLst/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da-DK" sz="1200"/>
            </a:lvl1pPr>
            <a:extLst/>
          </a:lstStyle>
          <a:p>
            <a:fld id="{CA5D3BF3-D352-46FC-8343-31F56E6730EA}" type="slidenum">
              <a:rPr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a-DK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a-DK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a-DK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da-DK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da-DK" smtClean="0"/>
              <a:t>Klik for at redigere undertiteltypografien i masteren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da-DK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da-DK">
                <a:solidFill>
                  <a:srgbClr val="FFFFFF"/>
                </a:solidFill>
              </a:rPr>
              <a:pPr algn="ctr"/>
              <a:t>16-03-2015</a:t>
            </a:fld>
            <a:endParaRPr kumimoji="0" lang="da-DK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da-DK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da-DK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da-DK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da-DK">
                <a:solidFill>
                  <a:schemeClr val="tx2"/>
                </a:solidFill>
              </a:rPr>
              <a:pPr/>
              <a:t>‹nr.›</a:t>
            </a:fld>
            <a:endParaRPr kumimoji="0" lang="da-DK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da-DK" cap="all" baseline="0"/>
            </a:lvl1pPr>
            <a:extLst/>
          </a:lstStyle>
          <a:p>
            <a:pPr eaLnBrk="1" latinLnBrk="0" hangingPunct="1"/>
            <a:r>
              <a:rPr lang="da-DK" smtClean="0"/>
              <a:t>Klik for at redigere titeltypografi i masteren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da-DK" smtClean="0"/>
              <a:t>Klik for at redigere titeltypografi i masteren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/>
              <a:pPr/>
              <a:t>30-06-2006</a:t>
            </a:fld>
            <a:endParaRPr kumimoji="0" lang="da-DK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a-DK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da-DK" sz="1400" b="1">
                <a:solidFill>
                  <a:srgbClr val="FFFFFF"/>
                </a:solidFill>
              </a:rPr>
              <a:pPr algn="ctr"/>
              <a:t>‹nr.›</a:t>
            </a:fld>
            <a:endParaRPr kumimoji="0" lang="da-DK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da-DK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da-DK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da-DK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da-DK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da-DK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a-DK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a-DK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da-DK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da-DK"/>
              <a:t>Klik for at redigere titeltypografi i masteren.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/>
              <a:pPr/>
              <a:t>30-06-2006</a:t>
            </a:fld>
            <a:endParaRPr kumimoji="0" lang="da-DK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da-DK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da-DK" sz="2400" b="1">
                <a:solidFill>
                  <a:srgbClr val="FFFFFF"/>
                </a:solidFill>
              </a:rPr>
              <a:pPr algn="ctr"/>
              <a:t>‹nr.›</a:t>
            </a:fld>
            <a:endParaRPr kumimoji="0" lang="da-DK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da-DK" smtClean="0"/>
              <a:t>Klik for at redigere titeltypografi i masteren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30-06-2006</a:t>
            </a:fld>
            <a:endParaRPr kumimoji="0"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da-DK" sz="1400" b="1">
                <a:solidFill>
                  <a:srgbClr val="FFFFFF"/>
                </a:solidFill>
              </a:rPr>
              <a:pPr algn="ctr"/>
              <a:t>‹nr.›</a:t>
            </a:fld>
            <a:endParaRPr kumimoji="0" lang="da-DK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da-DK"/>
            </a:lvl1pPr>
            <a:extLst/>
          </a:lstStyle>
          <a:p>
            <a:pPr eaLnBrk="1" latinLnBrk="0" hangingPunct="1"/>
            <a:r>
              <a:rPr lang="da-DK" smtClean="0"/>
              <a:t>Klik for at redigere titeltypografi i masteren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30-06-2006</a:t>
            </a:fld>
            <a:endParaRPr kumimoji="0" lang="da-D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da-DK" sz="1400" b="1">
                <a:solidFill>
                  <a:srgbClr val="FFFFFF"/>
                </a:solidFill>
              </a:rPr>
              <a:pPr algn="ctr"/>
              <a:t>‹nr.›</a:t>
            </a:fld>
            <a:endParaRPr kumimoji="0" lang="da-D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da-DK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da-DK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da-DK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da-DK" smtClean="0"/>
              <a:t>Klik for at redigere titeltypografi i masteren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/>
              <a:pPr/>
              <a:t>30-06-2006</a:t>
            </a:fld>
            <a:endParaRPr kumimoji="0"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da-DK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da-DK">
                <a:solidFill>
                  <a:srgbClr val="FFFFFF"/>
                </a:solidFill>
              </a:rPr>
              <a:pPr/>
              <a:t>‹nr.›</a:t>
            </a:fld>
            <a:endParaRPr kumimoji="0" lang="da-DK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/>
              <a:pPr/>
              <a:t>30-06-2006</a:t>
            </a:fld>
            <a:endParaRPr kumimoji="0"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da-DK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da-DK">
                <a:solidFill>
                  <a:schemeClr val="tx2"/>
                </a:solidFill>
              </a:rPr>
              <a:pPr/>
              <a:t>‹nr.›</a:t>
            </a:fld>
            <a:endParaRPr kumimoji="0" lang="da-DK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da-DK" sz="4200" b="0"/>
            </a:lvl1pPr>
            <a:extLst/>
          </a:lstStyle>
          <a:p>
            <a:pPr eaLnBrk="1" latinLnBrk="0" hangingPunct="1"/>
            <a:r>
              <a:rPr lang="da-DK" smtClean="0"/>
              <a:t>Klik for at redigere titeltypografi i masteren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/>
              <a:pPr/>
              <a:t>30-06-2006</a:t>
            </a:fld>
            <a:endParaRPr kumimoji="0"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da-DK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da-DK">
                <a:solidFill>
                  <a:srgbClr val="FFFFFF"/>
                </a:solidFill>
              </a:rPr>
              <a:pPr/>
              <a:t>‹nr.›</a:t>
            </a:fld>
            <a:endParaRPr kumimoji="0" lang="da-DK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da-DK" sz="1800"/>
            </a:lvl1pPr>
            <a:lvl2pPr eaLnBrk="1" latinLnBrk="0" hangingPunct="1">
              <a:buNone/>
              <a:defRPr kumimoji="0" lang="da-DK" sz="1200"/>
            </a:lvl2pPr>
            <a:lvl3pPr eaLnBrk="1" latinLnBrk="0" hangingPunct="1">
              <a:buNone/>
              <a:defRPr kumimoji="0" lang="da-DK" sz="1000"/>
            </a:lvl3pPr>
            <a:lvl4pPr eaLnBrk="1" latinLnBrk="0" hangingPunct="1">
              <a:buNone/>
              <a:defRPr kumimoji="0" lang="da-DK" sz="900"/>
            </a:lvl4pPr>
            <a:lvl5pPr eaLnBrk="1" latinLnBrk="0" hangingPunct="1">
              <a:buNone/>
              <a:defRPr kumimoji="0" lang="da-DK" sz="9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da-DK" sz="3200"/>
            </a:lvl1pPr>
            <a:extLst/>
          </a:lstStyle>
          <a:p>
            <a:r>
              <a:rPr kumimoji="0" lang="da-DK" smtClean="0"/>
              <a:t>Klik på ikonet for at tilføje et billede</a:t>
            </a:r>
            <a:endParaRPr kumimoji="0"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da-DK" sz="1700"/>
            </a:lvl1pPr>
            <a:lvl2pPr eaLnBrk="1" latinLnBrk="0" hangingPunct="1">
              <a:buFontTx/>
              <a:buNone/>
              <a:defRPr kumimoji="0" lang="da-DK" sz="1200"/>
            </a:lvl2pPr>
            <a:lvl3pPr eaLnBrk="1" latinLnBrk="0" hangingPunct="1">
              <a:buFontTx/>
              <a:buNone/>
              <a:defRPr kumimoji="0" lang="da-DK" sz="1000"/>
            </a:lvl3pPr>
            <a:lvl4pPr eaLnBrk="1" latinLnBrk="0" hangingPunct="1">
              <a:buFontTx/>
              <a:buNone/>
              <a:defRPr kumimoji="0" lang="da-DK" sz="900"/>
            </a:lvl4pPr>
            <a:lvl5pPr eaLnBrk="1" latinLnBrk="0" hangingPunct="1">
              <a:buFontTx/>
              <a:buNone/>
              <a:defRPr kumimoji="0" lang="da-DK" sz="9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a-DK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a-DK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da-DK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da-DK" smtClean="0"/>
              <a:t>Klik for at redigere titeltypografi i masteren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a-DK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30-06-2006</a:t>
            </a:fld>
            <a:endParaRPr kumimoji="0" lang="da-DK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da-DK" sz="2800"/>
            </a:lvl1pPr>
            <a:extLst/>
          </a:lstStyle>
          <a:p>
            <a:pPr algn="ctr"/>
            <a:fld id="{8F82E0A0-C266-4798-8C8F-B9F91E9DA37E}" type="slidenum">
              <a:rPr kumimoji="0" lang="da-DK" sz="2800" b="1">
                <a:solidFill>
                  <a:srgbClr val="FFFFFF"/>
                </a:solidFill>
              </a:rPr>
              <a:pPr algn="ctr"/>
              <a:t>‹nr.›</a:t>
            </a:fld>
            <a:endParaRPr kumimoji="0" lang="da-DK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da-DK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/>
              <a:pPr/>
              <a:t>30-06-2006</a:t>
            </a:fld>
            <a:endParaRPr kumimoji="0" lang="da-DK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da-DK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da-DK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a-DK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a-DK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a-D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da-DK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da-DK" sz="1400" b="1">
                <a:solidFill>
                  <a:srgbClr val="FFFFFF"/>
                </a:solidFill>
              </a:rPr>
              <a:pPr algn="ctr"/>
              <a:t>‹nr.›</a:t>
            </a:fld>
            <a:endParaRPr kumimoji="0" lang="da-DK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da-DK" smtClean="0"/>
              <a:t>Klik for at redigere titeltypografi i masteren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da-DK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da-DK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da-DK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da-DK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da-DK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da-DK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da-DK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da-DK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da-DK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da-DK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da-DK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da-DK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da-DK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da-DK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da-DK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da-DK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da-DK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da-DK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da-DK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.dk/da/euoplysningen/tvudbud" TargetMode="External"/><Relationship Id="rId2" Type="http://schemas.openxmlformats.org/officeDocument/2006/relationships/hyperlink" Target="mailto:mongin.forrest@ft.dk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814404"/>
          </a:xfrm>
        </p:spPr>
        <p:txBody>
          <a:bodyPr>
            <a:normAutofit fontScale="85000" lnSpcReduction="20000"/>
          </a:bodyPr>
          <a:lstStyle>
            <a:extLst/>
          </a:lstStyle>
          <a:p>
            <a:r>
              <a:rPr lang="da-DK" dirty="0" smtClean="0"/>
              <a:t>seniorprojektleder: Mongin Forrest</a:t>
            </a:r>
          </a:p>
          <a:p>
            <a:r>
              <a:rPr lang="da-DK" dirty="0" smtClean="0"/>
              <a:t>projektleder: Snezana </a:t>
            </a:r>
            <a:r>
              <a:rPr lang="da-DK" dirty="0" smtClean="0"/>
              <a:t>Glogovac</a:t>
            </a:r>
          </a:p>
          <a:p>
            <a:r>
              <a:rPr lang="da-DK" dirty="0" smtClean="0"/>
              <a:t>Tekniskkoordination: Hans Henrik Jensen</a:t>
            </a:r>
            <a:endParaRPr lang="da-DK" dirty="0"/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da-DK" sz="1800" smtClean="0"/>
              <a:t>Præsentationsmøde - Folketingets udbud af produktion og vedligeholdelse af Folketings-tv på det digitale jordbaserede tv-net</a:t>
            </a:r>
            <a:endParaRPr lang="da-DK" sz="1800"/>
          </a:p>
        </p:txBody>
      </p:sp>
      <p:sp>
        <p:nvSpPr>
          <p:cNvPr id="17" name="Rektangel 16"/>
          <p:cNvSpPr/>
          <p:nvPr/>
        </p:nvSpPr>
        <p:spPr>
          <a:xfrm>
            <a:off x="1475656" y="0"/>
            <a:ext cx="7668344" cy="343584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11510"/>
            <a:ext cx="27622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Projektteam 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Mongin Forrest (seniorprojektleder)</a:t>
            </a:r>
          </a:p>
          <a:p>
            <a:r>
              <a:rPr lang="en-US" smtClean="0"/>
              <a:t>Snezana Glogovac (projektleder, produktionsleder)</a:t>
            </a:r>
          </a:p>
          <a:p>
            <a:r>
              <a:rPr lang="en-US" smtClean="0"/>
              <a:t>Hans Henrik Jensen (teknisk koordinator)</a:t>
            </a:r>
          </a:p>
          <a:p>
            <a:r>
              <a:rPr lang="en-US" smtClean="0"/>
              <a:t>Søren Væver (drfitsejer)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Spørgsmål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Spørgsmål i dag og frem til den 7. april sendes skriftligt til tv-gruppen: fra hjemmesiden eller direkte på </a:t>
            </a:r>
            <a:r>
              <a:rPr lang="en-US" smtClean="0">
                <a:hlinkClick r:id="rId2"/>
              </a:rPr>
              <a:t>mongin.forrest@ft.dk</a:t>
            </a:r>
            <a:r>
              <a:rPr lang="en-US" smtClean="0"/>
              <a:t> </a:t>
            </a:r>
          </a:p>
          <a:p>
            <a:r>
              <a:rPr lang="en-US" smtClean="0"/>
              <a:t>Offentliggøres på hjemmesiden:</a:t>
            </a:r>
            <a:br>
              <a:rPr lang="en-US" smtClean="0"/>
            </a:br>
            <a:r>
              <a:rPr lang="en-US" smtClean="0">
                <a:hlinkClick r:id="rId3"/>
              </a:rPr>
              <a:t>www.eu.dk/da/euoplysningen/tvudbud</a:t>
            </a: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Tidsplan for udbuddet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a-DK" smtClean="0"/>
              <a:t>Udsendelse af udbudsmateriale til prækvalificeret tilbudsgivere</a:t>
            </a:r>
            <a:br>
              <a:rPr lang="da-DK" smtClean="0"/>
            </a:br>
            <a:r>
              <a:rPr lang="da-DK" smtClean="0"/>
              <a:t>torsdag den 5. marts 2015</a:t>
            </a:r>
          </a:p>
          <a:p>
            <a:r>
              <a:rPr lang="da-DK" smtClean="0"/>
              <a:t>Frist for indsendelse af spørgsmål</a:t>
            </a:r>
            <a:br>
              <a:rPr lang="da-DK" smtClean="0"/>
            </a:br>
            <a:r>
              <a:rPr lang="da-DK" smtClean="0"/>
              <a:t>tirsdag den 7. april 2015</a:t>
            </a:r>
          </a:p>
          <a:p>
            <a:r>
              <a:rPr lang="da-DK" smtClean="0"/>
              <a:t>Tilbudsfrist</a:t>
            </a:r>
            <a:br>
              <a:rPr lang="da-DK" smtClean="0"/>
            </a:br>
            <a:r>
              <a:rPr lang="da-DK" smtClean="0"/>
              <a:t>tirsdag den 14. april 2015</a:t>
            </a:r>
          </a:p>
          <a:p>
            <a:r>
              <a:rPr lang="da-DK" smtClean="0"/>
              <a:t>Teknisk afklaring - præsentation </a:t>
            </a:r>
            <a:br>
              <a:rPr lang="da-DK" smtClean="0"/>
            </a:br>
            <a:r>
              <a:rPr lang="da-DK" smtClean="0"/>
              <a:t>onsdag den 15. april 2015</a:t>
            </a:r>
          </a:p>
          <a:p>
            <a:r>
              <a:rPr lang="da-DK" smtClean="0"/>
              <a:t>Forventet ordretildeling</a:t>
            </a:r>
            <a:br>
              <a:rPr lang="da-DK" smtClean="0"/>
            </a:br>
            <a:r>
              <a:rPr lang="da-DK" smtClean="0"/>
              <a:t>mandag den 4. maj 2015</a:t>
            </a:r>
          </a:p>
          <a:p>
            <a:r>
              <a:rPr lang="da-DK" smtClean="0"/>
              <a:t>Stand-still periodens udløb</a:t>
            </a:r>
            <a:br>
              <a:rPr lang="da-DK" smtClean="0"/>
            </a:br>
            <a:r>
              <a:rPr lang="da-DK" smtClean="0"/>
              <a:t>torsdag den 14. maj 2015</a:t>
            </a:r>
          </a:p>
          <a:p>
            <a:r>
              <a:rPr lang="da-DK" smtClean="0"/>
              <a:t>Forventet kontraktindgåelse</a:t>
            </a:r>
            <a:br>
              <a:rPr lang="da-DK" smtClean="0"/>
            </a:br>
            <a:r>
              <a:rPr lang="da-DK" smtClean="0"/>
              <a:t>mandag den 18. maj 2015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Præsentation af udbudsmateriale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da-DK" smtClean="0"/>
              <a:t>Udbudsbetingelser</a:t>
            </a:r>
          </a:p>
          <a:p>
            <a:pPr lvl="0"/>
            <a:r>
              <a:rPr lang="da-DK" smtClean="0"/>
              <a:t>Udkast til kontrakt</a:t>
            </a:r>
          </a:p>
          <a:p>
            <a:r>
              <a:rPr lang="da-DK" smtClean="0"/>
              <a:t>Bilag 1: Krav til opgaveløsning med Leverandøres løsningsbeskrivelse</a:t>
            </a:r>
            <a:br>
              <a:rPr lang="da-DK" smtClean="0"/>
            </a:br>
            <a:r>
              <a:rPr lang="da-DK" smtClean="0"/>
              <a:t>samt underbilag</a:t>
            </a:r>
          </a:p>
          <a:p>
            <a:r>
              <a:rPr lang="da-DK" smtClean="0"/>
              <a:t>Bilag 2: Samarbejdsmodellen </a:t>
            </a:r>
          </a:p>
          <a:p>
            <a:r>
              <a:rPr lang="da-DK" smtClean="0"/>
              <a:t>Bilag 3: Priser</a:t>
            </a:r>
          </a:p>
          <a:p>
            <a:r>
              <a:rPr lang="da-DK" smtClean="0"/>
              <a:t>Bilag 4: Tidsplan</a:t>
            </a:r>
          </a:p>
          <a:p>
            <a:r>
              <a:rPr lang="da-DK" smtClean="0"/>
              <a:t>Bilag 5: Skematisk oversigt over Leverandørens løsningsbeskrivelse</a:t>
            </a:r>
          </a:p>
          <a:p>
            <a:r>
              <a:rPr lang="da-DK" smtClean="0"/>
              <a:t>Bilag 6: Opsigelse og ophævelse</a:t>
            </a:r>
          </a:p>
          <a:p>
            <a:r>
              <a:rPr lang="da-DK" smtClean="0"/>
              <a:t>Bilag 7: Afprøvning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Bilag 1: Krav til opgaveløsning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Afsnit 1: nuværende teknik</a:t>
            </a:r>
          </a:p>
          <a:p>
            <a:r>
              <a:rPr lang="en-US" smtClean="0"/>
              <a:t>Afsnit 2: produktioner</a:t>
            </a:r>
          </a:p>
          <a:p>
            <a:r>
              <a:rPr lang="en-US" smtClean="0"/>
              <a:t>Afsnit 3: HD opgradering (vareanskaffelse)</a:t>
            </a:r>
          </a:p>
          <a:p>
            <a:r>
              <a:rPr lang="en-US" smtClean="0"/>
              <a:t>Afsnit 4: Vedligeholdelse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Underbilag til bilag 1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32500" lnSpcReduction="20000"/>
          </a:bodyPr>
          <a:lstStyle/>
          <a:p>
            <a:r>
              <a:rPr lang="da-DK" b="1" dirty="0" smtClean="0"/>
              <a:t>Bilag 1.1 (udstyrsliste)</a:t>
            </a:r>
          </a:p>
          <a:p>
            <a:pPr lvl="1"/>
            <a:r>
              <a:rPr lang="da-DK" dirty="0" smtClean="0"/>
              <a:t>Bilag 1.1.1 (loft)</a:t>
            </a:r>
          </a:p>
          <a:p>
            <a:pPr lvl="1"/>
            <a:r>
              <a:rPr lang="da-DK" dirty="0" smtClean="0"/>
              <a:t>Bilag 1.1.2 (</a:t>
            </a:r>
            <a:r>
              <a:rPr lang="da-DK" dirty="0" err="1" smtClean="0"/>
              <a:t>continuity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Bilag 1.1.3 (mødelokaler)</a:t>
            </a:r>
          </a:p>
          <a:p>
            <a:pPr lvl="1"/>
            <a:r>
              <a:rPr lang="da-DK" dirty="0" smtClean="0"/>
              <a:t>Bilag 1.1.4 (produktionsboks)</a:t>
            </a:r>
          </a:p>
          <a:p>
            <a:pPr lvl="1"/>
            <a:r>
              <a:rPr lang="da-DK" dirty="0" smtClean="0"/>
              <a:t>Bilag 1.1.5 (redigering)</a:t>
            </a:r>
          </a:p>
          <a:p>
            <a:r>
              <a:rPr lang="da-DK" dirty="0" smtClean="0"/>
              <a:t>Bilag 1.2 (tegninger)</a:t>
            </a:r>
          </a:p>
          <a:p>
            <a:r>
              <a:rPr lang="da-DK" dirty="0" smtClean="0"/>
              <a:t>Bilag 1.3 (møder i salen)</a:t>
            </a:r>
          </a:p>
          <a:p>
            <a:r>
              <a:rPr lang="da-DK" dirty="0" smtClean="0"/>
              <a:t>Bilag 1.4 (møder i udvalgene)</a:t>
            </a:r>
          </a:p>
          <a:p>
            <a:r>
              <a:rPr lang="da-DK" dirty="0" smtClean="0"/>
              <a:t>Bilag 1.5 (høringer)</a:t>
            </a:r>
          </a:p>
          <a:p>
            <a:r>
              <a:rPr lang="da-DK" dirty="0" smtClean="0"/>
              <a:t>Bilag 1.6 (EBU)</a:t>
            </a:r>
          </a:p>
          <a:p>
            <a:r>
              <a:rPr lang="da-DK" dirty="0" smtClean="0"/>
              <a:t>Bilag 1.7 (</a:t>
            </a:r>
            <a:r>
              <a:rPr lang="da-DK" dirty="0" err="1" smtClean="0"/>
              <a:t>teksttv</a:t>
            </a:r>
            <a:r>
              <a:rPr lang="da-DK" dirty="0" smtClean="0"/>
              <a:t>)</a:t>
            </a:r>
          </a:p>
          <a:p>
            <a:r>
              <a:rPr lang="da-DK" dirty="0" smtClean="0"/>
              <a:t>Bilag 1.8 (kameraoversigt)</a:t>
            </a:r>
          </a:p>
          <a:p>
            <a:r>
              <a:rPr lang="da-DK" dirty="0" smtClean="0"/>
              <a:t>Bilag 1.9 (dataintegration)</a:t>
            </a:r>
          </a:p>
          <a:p>
            <a:r>
              <a:rPr lang="da-DK" dirty="0" smtClean="0"/>
              <a:t>Bilag 1.10 (SSL - metadata)</a:t>
            </a:r>
          </a:p>
          <a:p>
            <a:r>
              <a:rPr lang="da-DK" dirty="0" smtClean="0"/>
              <a:t>Bilag 1.11 (JBOD - harddiske)</a:t>
            </a:r>
            <a:endParaRPr lang="da-D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Besigtigelse - lokalerne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47614"/>
            <a:ext cx="6564224" cy="3673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228</Words>
  <Application>Microsoft Office PowerPoint</Application>
  <PresentationFormat>Skærmshow (16:9)</PresentationFormat>
  <Paragraphs>55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WidescreenPresentation</vt:lpstr>
      <vt:lpstr>Præsentationsmøde - Folketingets udbud af produktion og vedligeholdelse af Folketings-tv på det digitale jordbaserede tv-net</vt:lpstr>
      <vt:lpstr>Projektteam </vt:lpstr>
      <vt:lpstr>Spørgsmål</vt:lpstr>
      <vt:lpstr>Tidsplan for udbuddet</vt:lpstr>
      <vt:lpstr>Præsentation af udbudsmateriale</vt:lpstr>
      <vt:lpstr>Bilag 1: Krav til opgaveløsning</vt:lpstr>
      <vt:lpstr>Underbilag til bilag 1</vt:lpstr>
      <vt:lpstr>Besigtigelse - lokalerne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2015-01-23T10:18:43Z</dcterms:created>
  <dcterms:modified xsi:type="dcterms:W3CDTF">2015-03-16T11:38:55Z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1030</vt:i4>
  </property>
  <property fmtid="{D5CDD505-2E9C-101B-9397-08002B2CF9AE}" pid="3" name="_Version">
    <vt:lpwstr>12.0.4518</vt:lpwstr>
  </property>
</Properties>
</file>